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oppins" pitchFamily="2" charset="77"/>
      <p:regular r:id="rId11"/>
      <p:bold r:id="rId12"/>
      <p:italic r:id="rId13"/>
    </p:embeddedFont>
    <p:embeddedFont>
      <p:font typeface="Poppins Bold" pitchFamily="2" charset="77"/>
      <p:regular r:id="rId14"/>
      <p:bold r:id="rId15"/>
    </p:embeddedFont>
    <p:embeddedFont>
      <p:font typeface="Tropika" pitchFamily="2" charset="77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48" autoAdjust="0"/>
  </p:normalViewPr>
  <p:slideViewPr>
    <p:cSldViewPr>
      <p:cViewPr varScale="1">
        <p:scale>
          <a:sx n="78" d="100"/>
          <a:sy n="78" d="100"/>
        </p:scale>
        <p:origin x="360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DE59">
                <a:alpha val="100000"/>
              </a:srgbClr>
            </a:gs>
            <a:gs pos="100000">
              <a:srgbClr val="FF914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91451" y="1258867"/>
            <a:ext cx="6079450" cy="7769265"/>
          </a:xfrm>
          <a:custGeom>
            <a:avLst/>
            <a:gdLst/>
            <a:ahLst/>
            <a:cxnLst/>
            <a:rect l="l" t="t" r="r" b="b"/>
            <a:pathLst>
              <a:path w="6079450" h="7769265">
                <a:moveTo>
                  <a:pt x="0" y="0"/>
                </a:moveTo>
                <a:lnTo>
                  <a:pt x="6079450" y="0"/>
                </a:lnTo>
                <a:lnTo>
                  <a:pt x="6079450" y="7769266"/>
                </a:lnTo>
                <a:lnTo>
                  <a:pt x="0" y="77692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35126" y="9028133"/>
            <a:ext cx="4974306" cy="1056665"/>
            <a:chOff x="0" y="0"/>
            <a:chExt cx="1942970" cy="41273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42970" cy="412735"/>
            </a:xfrm>
            <a:custGeom>
              <a:avLst/>
              <a:gdLst/>
              <a:ahLst/>
              <a:cxnLst/>
              <a:rect l="l" t="t" r="r" b="b"/>
              <a:pathLst>
                <a:path w="1942970" h="412735">
                  <a:moveTo>
                    <a:pt x="1739770" y="0"/>
                  </a:moveTo>
                  <a:cubicBezTo>
                    <a:pt x="1851994" y="0"/>
                    <a:pt x="1942970" y="92394"/>
                    <a:pt x="1942970" y="206367"/>
                  </a:cubicBezTo>
                  <a:cubicBezTo>
                    <a:pt x="1942970" y="320341"/>
                    <a:pt x="1851994" y="412735"/>
                    <a:pt x="1739770" y="412735"/>
                  </a:cubicBezTo>
                  <a:lnTo>
                    <a:pt x="203200" y="412735"/>
                  </a:lnTo>
                  <a:cubicBezTo>
                    <a:pt x="90976" y="412735"/>
                    <a:pt x="0" y="320341"/>
                    <a:pt x="0" y="206367"/>
                  </a:cubicBezTo>
                  <a:cubicBezTo>
                    <a:pt x="0" y="9239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1942970" cy="4889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Prepared by: Engr. Rocendo F. Astillero - MSCPE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031113" y="4536122"/>
            <a:ext cx="9228187" cy="521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BSCPE - BSIT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031113" y="2702331"/>
            <a:ext cx="9228187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400"/>
              </a:lnSpc>
              <a:spcBef>
                <a:spcPct val="0"/>
              </a:spcBef>
            </a:pPr>
            <a:r>
              <a:rPr lang="en-US" sz="12000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ICS RESEARCH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DE59">
                <a:alpha val="100000"/>
              </a:srgbClr>
            </a:gs>
            <a:gs pos="100000">
              <a:srgbClr val="FF914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78460" y="754147"/>
            <a:ext cx="1372561" cy="1372561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4BED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7771439" y="2384211"/>
            <a:ext cx="1372561" cy="137256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4BEDB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783753" y="3980317"/>
            <a:ext cx="1372561" cy="137256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4BEDB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349731" y="496644"/>
            <a:ext cx="2787409" cy="3260128"/>
          </a:xfrm>
          <a:custGeom>
            <a:avLst/>
            <a:gdLst/>
            <a:ahLst/>
            <a:cxnLst/>
            <a:rect l="l" t="t" r="r" b="b"/>
            <a:pathLst>
              <a:path w="2787409" h="3260128">
                <a:moveTo>
                  <a:pt x="0" y="0"/>
                </a:moveTo>
                <a:lnTo>
                  <a:pt x="2787410" y="0"/>
                </a:lnTo>
                <a:lnTo>
                  <a:pt x="2787410" y="3260128"/>
                </a:lnTo>
                <a:lnTo>
                  <a:pt x="0" y="32601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193109" y="602868"/>
            <a:ext cx="4590644" cy="108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561"/>
              </a:lnSpc>
              <a:spcBef>
                <a:spcPct val="0"/>
              </a:spcBef>
            </a:pPr>
            <a:r>
              <a:rPr lang="en-US" sz="7134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Agenda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76088" y="832733"/>
            <a:ext cx="7880114" cy="101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1" spc="-7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Chapter 1 - </a:t>
            </a:r>
          </a:p>
          <a:p>
            <a:pPr algn="l">
              <a:lnSpc>
                <a:spcPts val="3850"/>
              </a:lnSpc>
            </a:pPr>
            <a:r>
              <a:rPr lang="en-US" sz="3500" b="1" spc="-7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76088" y="2408490"/>
            <a:ext cx="8611912" cy="101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1" spc="-7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Chapter 2 - </a:t>
            </a:r>
          </a:p>
          <a:p>
            <a:pPr marL="0" lvl="0" indent="0" algn="l">
              <a:lnSpc>
                <a:spcPts val="3850"/>
              </a:lnSpc>
              <a:spcBef>
                <a:spcPct val="0"/>
              </a:spcBef>
            </a:pPr>
            <a:r>
              <a:rPr lang="en-US" sz="3500" b="1" spc="-7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Review of Related Literature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676088" y="4131596"/>
            <a:ext cx="8471848" cy="101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1" spc="-7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Chapter 3 - </a:t>
            </a:r>
          </a:p>
          <a:p>
            <a:pPr marL="0" lvl="0" indent="0" algn="l">
              <a:lnSpc>
                <a:spcPts val="3850"/>
              </a:lnSpc>
              <a:spcBef>
                <a:spcPct val="0"/>
              </a:spcBef>
            </a:pPr>
            <a:r>
              <a:rPr lang="en-US" sz="3500" b="1" spc="-7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Research Methodology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778460" y="600626"/>
            <a:ext cx="1372561" cy="1366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989"/>
              </a:lnSpc>
              <a:spcBef>
                <a:spcPct val="0"/>
              </a:spcBef>
            </a:pPr>
            <a:r>
              <a:rPr lang="en-US" sz="6999" b="1" u="none" spc="-17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771439" y="2230690"/>
            <a:ext cx="1372561" cy="1366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989"/>
              </a:lnSpc>
              <a:spcBef>
                <a:spcPct val="0"/>
              </a:spcBef>
            </a:pPr>
            <a:r>
              <a:rPr lang="en-US" sz="6999" b="1" u="none" spc="-17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783753" y="3826796"/>
            <a:ext cx="1372561" cy="1366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989"/>
              </a:lnSpc>
              <a:spcBef>
                <a:spcPct val="0"/>
              </a:spcBef>
            </a:pPr>
            <a:r>
              <a:rPr lang="en-US" sz="6999" b="1" u="none" spc="-17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3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7771439" y="5571953"/>
            <a:ext cx="1372561" cy="1372561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4BEDB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7771439" y="5418432"/>
            <a:ext cx="1372561" cy="1366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989"/>
              </a:lnSpc>
              <a:spcBef>
                <a:spcPct val="0"/>
              </a:spcBef>
            </a:pPr>
            <a:r>
              <a:rPr lang="en-US" sz="6999" b="1" spc="-17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4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7783753" y="7354089"/>
            <a:ext cx="1372561" cy="1372561"/>
            <a:chOff x="0" y="0"/>
            <a:chExt cx="6350000" cy="63500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4BEDB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7783753" y="7200568"/>
            <a:ext cx="1372561" cy="1366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989"/>
              </a:lnSpc>
              <a:spcBef>
                <a:spcPct val="0"/>
              </a:spcBef>
            </a:pPr>
            <a:r>
              <a:rPr lang="en-US" sz="6999" b="1" spc="-17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5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676088" y="5571953"/>
            <a:ext cx="8471848" cy="1501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1" spc="-7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Chapter 4 - </a:t>
            </a:r>
          </a:p>
          <a:p>
            <a:pPr marL="0" lvl="0" indent="0" algn="l">
              <a:lnSpc>
                <a:spcPts val="3850"/>
              </a:lnSpc>
              <a:spcBef>
                <a:spcPct val="0"/>
              </a:spcBef>
            </a:pPr>
            <a:r>
              <a:rPr lang="en-US" sz="3500" b="1" spc="-7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Presentation, Analysis, and Interpretation of Data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676088" y="7502353"/>
            <a:ext cx="8471848" cy="101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1" spc="-7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Chapter 5 - </a:t>
            </a:r>
          </a:p>
          <a:p>
            <a:pPr marL="0" lvl="0" indent="0" algn="l">
              <a:lnSpc>
                <a:spcPts val="3850"/>
              </a:lnSpc>
              <a:spcBef>
                <a:spcPct val="0"/>
              </a:spcBef>
            </a:pPr>
            <a:r>
              <a:rPr lang="en-US" sz="3500" b="1" spc="-7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 and Recommendations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DE59">
                <a:alpha val="100000"/>
              </a:srgbClr>
            </a:gs>
            <a:gs pos="100000">
              <a:srgbClr val="FF914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46909" y="567803"/>
            <a:ext cx="1239263" cy="1239263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AC2B"/>
            </a:solidFill>
          </p:spPr>
        </p:sp>
      </p:grpSp>
      <p:sp>
        <p:nvSpPr>
          <p:cNvPr id="4" name="Freeform 4"/>
          <p:cNvSpPr/>
          <p:nvPr/>
        </p:nvSpPr>
        <p:spPr>
          <a:xfrm flipH="1">
            <a:off x="11951304" y="995770"/>
            <a:ext cx="6059043" cy="8229600"/>
          </a:xfrm>
          <a:custGeom>
            <a:avLst/>
            <a:gdLst/>
            <a:ahLst/>
            <a:cxnLst/>
            <a:rect l="l" t="t" r="r" b="b"/>
            <a:pathLst>
              <a:path w="6059043" h="8229600">
                <a:moveTo>
                  <a:pt x="6059043" y="0"/>
                </a:moveTo>
                <a:lnTo>
                  <a:pt x="0" y="0"/>
                </a:lnTo>
                <a:lnTo>
                  <a:pt x="0" y="8229600"/>
                </a:lnTo>
                <a:lnTo>
                  <a:pt x="6059043" y="8229600"/>
                </a:lnTo>
                <a:lnTo>
                  <a:pt x="6059043" y="0"/>
                </a:lnTo>
                <a:close/>
              </a:path>
            </a:pathLst>
          </a:custGeom>
          <a:blipFill>
            <a:blip r:embed="rId2">
              <a:alphaModFix amt="62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62687" y="2644962"/>
            <a:ext cx="16166188" cy="76380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52"/>
              </a:lnSpc>
              <a:spcBef>
                <a:spcPct val="0"/>
              </a:spcBef>
            </a:pPr>
            <a:endParaRPr dirty="0"/>
          </a:p>
          <a:p>
            <a:pPr marL="655315" lvl="1" indent="-327658" algn="l">
              <a:lnSpc>
                <a:spcPts val="4552"/>
              </a:lnSpc>
              <a:buFont typeface="Arial"/>
              <a:buChar char="•"/>
            </a:pPr>
            <a:r>
              <a:rPr lang="en-US" sz="3035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Background of the Study</a:t>
            </a:r>
          </a:p>
          <a:p>
            <a:pPr algn="l">
              <a:lnSpc>
                <a:spcPts val="4552"/>
              </a:lnSpc>
              <a:spcBef>
                <a:spcPct val="0"/>
              </a:spcBef>
            </a:pPr>
            <a:r>
              <a:rPr lang="en-US" sz="3035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     Briefly explain the research problem and its context.</a:t>
            </a:r>
          </a:p>
          <a:p>
            <a:pPr algn="l">
              <a:lnSpc>
                <a:spcPts val="4552"/>
              </a:lnSpc>
              <a:spcBef>
                <a:spcPct val="0"/>
              </a:spcBef>
            </a:pPr>
            <a:endParaRPr lang="en-US" sz="3035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655315" lvl="1" indent="-327658" algn="l">
              <a:lnSpc>
                <a:spcPts val="4552"/>
              </a:lnSpc>
              <a:buFont typeface="Arial"/>
              <a:buChar char="•"/>
            </a:pPr>
            <a:r>
              <a:rPr lang="en-US" sz="3035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Objectives</a:t>
            </a:r>
          </a:p>
          <a:p>
            <a:pPr algn="l">
              <a:lnSpc>
                <a:spcPts val="4552"/>
              </a:lnSpc>
              <a:spcBef>
                <a:spcPct val="0"/>
              </a:spcBef>
            </a:pPr>
            <a:r>
              <a:rPr lang="en-US" sz="3035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      Identify research questions and the specific objectives of the study.</a:t>
            </a:r>
          </a:p>
          <a:p>
            <a:pPr algn="l">
              <a:lnSpc>
                <a:spcPts val="4552"/>
              </a:lnSpc>
              <a:spcBef>
                <a:spcPct val="0"/>
              </a:spcBef>
            </a:pPr>
            <a:endParaRPr lang="en-US" sz="3035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655315" lvl="1" indent="-327658" algn="l">
              <a:lnSpc>
                <a:spcPts val="4552"/>
              </a:lnSpc>
              <a:buFont typeface="Arial"/>
              <a:buChar char="•"/>
            </a:pPr>
            <a:r>
              <a:rPr lang="en-US" sz="3035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Significance of the Study</a:t>
            </a:r>
          </a:p>
          <a:p>
            <a:pPr algn="l">
              <a:lnSpc>
                <a:spcPts val="4552"/>
              </a:lnSpc>
              <a:spcBef>
                <a:spcPct val="0"/>
              </a:spcBef>
            </a:pPr>
            <a:r>
              <a:rPr lang="en-US" sz="3035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     Explain why this study is important for the field of Computer Engineering and IT.</a:t>
            </a:r>
          </a:p>
          <a:p>
            <a:pPr algn="l">
              <a:lnSpc>
                <a:spcPts val="4552"/>
              </a:lnSpc>
              <a:spcBef>
                <a:spcPct val="0"/>
              </a:spcBef>
            </a:pPr>
            <a:endParaRPr lang="en-US" sz="3035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655315" lvl="1" indent="-327658" algn="l">
              <a:lnSpc>
                <a:spcPts val="4552"/>
              </a:lnSpc>
              <a:buFont typeface="Arial"/>
              <a:buChar char="•"/>
            </a:pPr>
            <a:r>
              <a:rPr lang="en-US" sz="3035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Scope and Delimitation</a:t>
            </a:r>
          </a:p>
          <a:p>
            <a:pPr algn="l">
              <a:lnSpc>
                <a:spcPts val="4552"/>
              </a:lnSpc>
              <a:spcBef>
                <a:spcPct val="0"/>
              </a:spcBef>
            </a:pPr>
            <a:r>
              <a:rPr lang="en-US" sz="3035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     Define the coverage and limitations of the study.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19324" y="440546"/>
            <a:ext cx="12973604" cy="1366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989"/>
              </a:lnSpc>
              <a:spcBef>
                <a:spcPct val="0"/>
              </a:spcBef>
            </a:pPr>
            <a:r>
              <a:rPr lang="en-US" sz="6999" b="1" u="none" strike="noStrike" spc="-17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Chapter 1 - Introduction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DE59">
                <a:alpha val="100000"/>
              </a:srgbClr>
            </a:gs>
            <a:gs pos="100000">
              <a:srgbClr val="FF914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106921" y="732268"/>
            <a:ext cx="1239263" cy="1239263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AC2B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9400229" y="1802506"/>
            <a:ext cx="8591144" cy="8229600"/>
          </a:xfrm>
          <a:custGeom>
            <a:avLst/>
            <a:gdLst/>
            <a:ahLst/>
            <a:cxnLst/>
            <a:rect l="l" t="t" r="r" b="b"/>
            <a:pathLst>
              <a:path w="8591144" h="8229600">
                <a:moveTo>
                  <a:pt x="0" y="0"/>
                </a:moveTo>
                <a:lnTo>
                  <a:pt x="8591144" y="0"/>
                </a:lnTo>
                <a:lnTo>
                  <a:pt x="85911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7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3701401"/>
            <a:ext cx="13340596" cy="539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053" lvl="1" indent="-345027" algn="l">
              <a:lnSpc>
                <a:spcPts val="4794"/>
              </a:lnSpc>
              <a:spcBef>
                <a:spcPct val="0"/>
              </a:spcBef>
              <a:buFont typeface="Arial"/>
              <a:buChar char="•"/>
            </a:pPr>
            <a:r>
              <a:rPr lang="en-US" sz="319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Theoretical Framework</a:t>
            </a:r>
          </a:p>
          <a:p>
            <a:pPr algn="l">
              <a:lnSpc>
                <a:spcPts val="4794"/>
              </a:lnSpc>
              <a:spcBef>
                <a:spcPct val="0"/>
              </a:spcBef>
            </a:pPr>
            <a:r>
              <a:rPr lang="en-US" sz="319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        Introduce theories or models that support the study.</a:t>
            </a:r>
          </a:p>
          <a:p>
            <a:pPr algn="l">
              <a:lnSpc>
                <a:spcPts val="4794"/>
              </a:lnSpc>
              <a:spcBef>
                <a:spcPct val="0"/>
              </a:spcBef>
            </a:pPr>
            <a:endParaRPr lang="en-US" sz="3196" b="1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690053" lvl="1" indent="-345027" algn="l">
              <a:lnSpc>
                <a:spcPts val="4794"/>
              </a:lnSpc>
              <a:spcBef>
                <a:spcPct val="0"/>
              </a:spcBef>
              <a:buFont typeface="Arial"/>
              <a:buChar char="•"/>
            </a:pPr>
            <a:r>
              <a:rPr lang="en-US" sz="319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Conceptual Framework</a:t>
            </a:r>
          </a:p>
          <a:p>
            <a:pPr algn="l">
              <a:lnSpc>
                <a:spcPts val="4794"/>
              </a:lnSpc>
              <a:spcBef>
                <a:spcPct val="0"/>
              </a:spcBef>
            </a:pPr>
            <a:r>
              <a:rPr lang="en-US" sz="319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       Present the concepts guiding your research.</a:t>
            </a:r>
          </a:p>
          <a:p>
            <a:pPr algn="l">
              <a:lnSpc>
                <a:spcPts val="4794"/>
              </a:lnSpc>
              <a:spcBef>
                <a:spcPct val="0"/>
              </a:spcBef>
            </a:pPr>
            <a:endParaRPr lang="en-US" sz="3196" b="1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690053" lvl="1" indent="-345027" algn="l">
              <a:lnSpc>
                <a:spcPts val="4794"/>
              </a:lnSpc>
              <a:buFont typeface="Arial"/>
              <a:buChar char="•"/>
            </a:pPr>
            <a:r>
              <a:rPr lang="en-US" sz="319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Related Studies</a:t>
            </a:r>
          </a:p>
          <a:p>
            <a:pPr algn="l">
              <a:lnSpc>
                <a:spcPts val="4794"/>
              </a:lnSpc>
              <a:spcBef>
                <a:spcPct val="0"/>
              </a:spcBef>
            </a:pPr>
            <a:r>
              <a:rPr lang="en-US" sz="319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       Summarize key studies and their relevance to your research.</a:t>
            </a:r>
          </a:p>
          <a:p>
            <a:pPr algn="l">
              <a:lnSpc>
                <a:spcPts val="4794"/>
              </a:lnSpc>
              <a:spcBef>
                <a:spcPct val="0"/>
              </a:spcBef>
            </a:pPr>
            <a:endParaRPr lang="en-US" sz="3196" b="1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19324" y="440546"/>
            <a:ext cx="16439976" cy="275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989"/>
              </a:lnSpc>
              <a:spcBef>
                <a:spcPct val="0"/>
              </a:spcBef>
            </a:pPr>
            <a:r>
              <a:rPr lang="en-US" sz="6999" b="1" u="none" strike="noStrike" spc="-17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Chapter 2 - Review of Related Literature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DE59">
                <a:alpha val="100000"/>
              </a:srgbClr>
            </a:gs>
            <a:gs pos="100000">
              <a:srgbClr val="FF914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46909" y="654352"/>
            <a:ext cx="1239263" cy="1239263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AC2B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88922" y="2239632"/>
            <a:ext cx="15306675" cy="8138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8796" lvl="1" indent="-354398" algn="l">
              <a:lnSpc>
                <a:spcPts val="4924"/>
              </a:lnSpc>
              <a:buFont typeface="Arial"/>
              <a:buChar char="•"/>
            </a:pP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Research Design</a:t>
            </a:r>
          </a:p>
          <a:p>
            <a:pPr algn="l">
              <a:lnSpc>
                <a:spcPts val="4924"/>
              </a:lnSpc>
            </a:pP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       Explain the method approach (qualitative or quantitative).</a:t>
            </a:r>
          </a:p>
          <a:p>
            <a:pPr algn="l">
              <a:lnSpc>
                <a:spcPts val="4924"/>
              </a:lnSpc>
            </a:pPr>
            <a:endParaRPr lang="en-US" sz="3282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708796" lvl="1" indent="-354398" algn="l">
              <a:lnSpc>
                <a:spcPts val="4924"/>
              </a:lnSpc>
              <a:buFont typeface="Arial"/>
              <a:buChar char="•"/>
            </a:pP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Participants/Respondents</a:t>
            </a:r>
          </a:p>
          <a:p>
            <a:pPr algn="l">
              <a:lnSpc>
                <a:spcPts val="4924"/>
              </a:lnSpc>
            </a:pPr>
            <a:r>
              <a:rPr lang="en-US" sz="3282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   </a:t>
            </a: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Describe your target population.</a:t>
            </a:r>
          </a:p>
          <a:p>
            <a:pPr algn="l">
              <a:lnSpc>
                <a:spcPts val="4924"/>
              </a:lnSpc>
            </a:pPr>
            <a:endParaRPr lang="en-US" sz="3282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708796" lvl="1" indent="-354398" algn="l">
              <a:lnSpc>
                <a:spcPts val="4924"/>
              </a:lnSpc>
              <a:buFont typeface="Arial"/>
              <a:buChar char="•"/>
            </a:pP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Data Collection</a:t>
            </a:r>
          </a:p>
          <a:p>
            <a:pPr algn="l">
              <a:lnSpc>
                <a:spcPts val="4924"/>
              </a:lnSpc>
            </a:pPr>
            <a:r>
              <a:rPr lang="en-US" sz="3282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   </a:t>
            </a: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Specify methods for collecting quantitative </a:t>
            </a:r>
          </a:p>
          <a:p>
            <a:pPr algn="l">
              <a:lnSpc>
                <a:spcPts val="4924"/>
              </a:lnSpc>
            </a:pP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(e.g., surveys) and qualitative data (e.g., interviews).</a:t>
            </a:r>
          </a:p>
          <a:p>
            <a:pPr algn="l">
              <a:lnSpc>
                <a:spcPts val="4924"/>
              </a:lnSpc>
            </a:pPr>
            <a:endParaRPr lang="en-US" sz="3282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708796" lvl="1" indent="-354398" algn="l">
              <a:lnSpc>
                <a:spcPts val="4924"/>
              </a:lnSpc>
              <a:buFont typeface="Arial"/>
              <a:buChar char="•"/>
            </a:pP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Data Analysis</a:t>
            </a:r>
          </a:p>
          <a:p>
            <a:pPr algn="l">
              <a:lnSpc>
                <a:spcPts val="4924"/>
              </a:lnSpc>
            </a:pPr>
            <a:r>
              <a:rPr lang="en-US" sz="3282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   </a:t>
            </a: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Explain how quantitative and qualitative data will be analyzed.</a:t>
            </a:r>
          </a:p>
          <a:p>
            <a:pPr algn="l">
              <a:lnSpc>
                <a:spcPts val="4924"/>
              </a:lnSpc>
              <a:spcBef>
                <a:spcPct val="0"/>
              </a:spcBef>
            </a:pPr>
            <a:endParaRPr lang="en-US" sz="3282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401312" y="438323"/>
            <a:ext cx="16439976" cy="1366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989"/>
              </a:lnSpc>
              <a:spcBef>
                <a:spcPct val="0"/>
              </a:spcBef>
            </a:pPr>
            <a:r>
              <a:rPr lang="en-US" sz="6999" b="1" spc="-174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Chapter 3 - Research Methodology</a:t>
            </a:r>
          </a:p>
        </p:txBody>
      </p:sp>
      <p:sp>
        <p:nvSpPr>
          <p:cNvPr id="6" name="Freeform 6"/>
          <p:cNvSpPr/>
          <p:nvPr/>
        </p:nvSpPr>
        <p:spPr>
          <a:xfrm>
            <a:off x="12238652" y="2739630"/>
            <a:ext cx="6049348" cy="6241804"/>
          </a:xfrm>
          <a:custGeom>
            <a:avLst/>
            <a:gdLst/>
            <a:ahLst/>
            <a:cxnLst/>
            <a:rect l="l" t="t" r="r" b="b"/>
            <a:pathLst>
              <a:path w="6049348" h="6241804">
                <a:moveTo>
                  <a:pt x="0" y="0"/>
                </a:moveTo>
                <a:lnTo>
                  <a:pt x="6049348" y="0"/>
                </a:lnTo>
                <a:lnTo>
                  <a:pt x="6049348" y="6241803"/>
                </a:lnTo>
                <a:lnTo>
                  <a:pt x="0" y="62418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DE59">
                <a:alpha val="100000"/>
              </a:srgbClr>
            </a:gs>
            <a:gs pos="100000">
              <a:srgbClr val="FF914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46909" y="654352"/>
            <a:ext cx="1239263" cy="1239263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AC2B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0947052" y="1665952"/>
            <a:ext cx="6453378" cy="8229600"/>
          </a:xfrm>
          <a:custGeom>
            <a:avLst/>
            <a:gdLst/>
            <a:ahLst/>
            <a:cxnLst/>
            <a:rect l="l" t="t" r="r" b="b"/>
            <a:pathLst>
              <a:path w="6453378" h="8229600">
                <a:moveTo>
                  <a:pt x="0" y="0"/>
                </a:moveTo>
                <a:lnTo>
                  <a:pt x="6453378" y="0"/>
                </a:lnTo>
                <a:lnTo>
                  <a:pt x="64533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9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780657" y="3804300"/>
            <a:ext cx="14598373" cy="625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8796" lvl="1" indent="-354398" algn="l">
              <a:lnSpc>
                <a:spcPts val="4924"/>
              </a:lnSpc>
              <a:buFont typeface="Arial"/>
              <a:buChar char="•"/>
            </a:pPr>
            <a:r>
              <a:rPr lang="en-US" sz="3282" b="1" dirty="0">
                <a:solidFill>
                  <a:srgbClr val="FF0000"/>
                </a:solidFill>
                <a:latin typeface="Poppins Bold"/>
                <a:ea typeface="Poppins Bold"/>
                <a:cs typeface="Poppins Bold"/>
                <a:sym typeface="Poppins Bold"/>
              </a:rPr>
              <a:t>Quantitative Results</a:t>
            </a:r>
          </a:p>
          <a:p>
            <a:pPr algn="l">
              <a:lnSpc>
                <a:spcPts val="4924"/>
              </a:lnSpc>
            </a:pPr>
            <a:r>
              <a:rPr lang="en-US" sz="3282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       </a:t>
            </a:r>
            <a:r>
              <a:rPr lang="en-US" sz="3282" b="1" dirty="0">
                <a:solidFill>
                  <a:srgbClr val="FF0000"/>
                </a:solidFill>
                <a:latin typeface="Poppins Bold"/>
                <a:ea typeface="Poppins Bold"/>
                <a:cs typeface="Poppins Bold"/>
                <a:sym typeface="Poppins Bold"/>
              </a:rPr>
              <a:t>Present tables, graphs, or charts and their interpretations</a:t>
            </a: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  <a:p>
            <a:pPr algn="l">
              <a:lnSpc>
                <a:spcPts val="4924"/>
              </a:lnSpc>
            </a:pPr>
            <a:endParaRPr lang="en-US" sz="3282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708796" lvl="1" indent="-354398" algn="l">
              <a:lnSpc>
                <a:spcPts val="4924"/>
              </a:lnSpc>
              <a:buFont typeface="Arial"/>
              <a:buChar char="•"/>
            </a:pP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Qualitative Results</a:t>
            </a:r>
          </a:p>
          <a:p>
            <a:pPr algn="l">
              <a:lnSpc>
                <a:spcPts val="4924"/>
              </a:lnSpc>
            </a:pPr>
            <a:r>
              <a:rPr lang="en-US" sz="3282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  </a:t>
            </a: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Summarize interview findings, themes, or patterns.</a:t>
            </a:r>
          </a:p>
          <a:p>
            <a:pPr algn="l">
              <a:lnSpc>
                <a:spcPts val="4924"/>
              </a:lnSpc>
            </a:pPr>
            <a:endParaRPr lang="en-US" sz="3282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708796" lvl="1" indent="-354398" algn="l">
              <a:lnSpc>
                <a:spcPts val="4924"/>
              </a:lnSpc>
              <a:buFont typeface="Arial"/>
              <a:buChar char="•"/>
            </a:pP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Mixed Findings</a:t>
            </a:r>
          </a:p>
          <a:p>
            <a:pPr algn="l">
              <a:lnSpc>
                <a:spcPts val="4924"/>
              </a:lnSpc>
            </a:pPr>
            <a:r>
              <a:rPr lang="en-US" sz="3282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   </a:t>
            </a:r>
            <a:r>
              <a:rPr lang="en-US" sz="3282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Combine insights from both data sets for integrated conclusions.</a:t>
            </a:r>
          </a:p>
          <a:p>
            <a:pPr algn="l">
              <a:lnSpc>
                <a:spcPts val="4924"/>
              </a:lnSpc>
              <a:spcBef>
                <a:spcPct val="0"/>
              </a:spcBef>
            </a:pPr>
            <a:endParaRPr lang="en-US" sz="3282" b="1" dirty="0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401312" y="438323"/>
            <a:ext cx="16439976" cy="275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989"/>
              </a:lnSpc>
              <a:spcBef>
                <a:spcPct val="0"/>
              </a:spcBef>
            </a:pPr>
            <a:r>
              <a:rPr lang="en-US" sz="6999" b="1" spc="-174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Chapter 4 - Presentation, Analysis, and Interpretation of Data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DE59">
                <a:alpha val="100000"/>
              </a:srgbClr>
            </a:gs>
            <a:gs pos="100000">
              <a:srgbClr val="FF914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75896" y="409068"/>
            <a:ext cx="1239263" cy="1239263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AC2B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9686470" y="1648332"/>
            <a:ext cx="8337290" cy="8229600"/>
          </a:xfrm>
          <a:custGeom>
            <a:avLst/>
            <a:gdLst/>
            <a:ahLst/>
            <a:cxnLst/>
            <a:rect l="l" t="t" r="r" b="b"/>
            <a:pathLst>
              <a:path w="8337290" h="8229600">
                <a:moveTo>
                  <a:pt x="0" y="0"/>
                </a:moveTo>
                <a:lnTo>
                  <a:pt x="8337289" y="0"/>
                </a:lnTo>
                <a:lnTo>
                  <a:pt x="83372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6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780657" y="3804300"/>
            <a:ext cx="13823752" cy="43326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8796" lvl="1" indent="-354398" algn="l">
              <a:lnSpc>
                <a:spcPts val="4924"/>
              </a:lnSpc>
              <a:buFont typeface="Arial"/>
              <a:buChar char="•"/>
            </a:pPr>
            <a:r>
              <a:rPr lang="en-US" sz="328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Conclusions</a:t>
            </a:r>
          </a:p>
          <a:p>
            <a:pPr algn="l">
              <a:lnSpc>
                <a:spcPts val="4924"/>
              </a:lnSpc>
            </a:pPr>
            <a:r>
              <a:rPr lang="en-US" sz="328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   </a:t>
            </a:r>
            <a:r>
              <a:rPr lang="en-US" sz="328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Summarize key findings aligned with the research objectives.</a:t>
            </a:r>
          </a:p>
          <a:p>
            <a:pPr algn="l">
              <a:lnSpc>
                <a:spcPts val="4924"/>
              </a:lnSpc>
            </a:pPr>
            <a:endParaRPr lang="en-US" sz="3282" b="1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708796" lvl="1" indent="-354398" algn="l">
              <a:lnSpc>
                <a:spcPts val="4924"/>
              </a:lnSpc>
              <a:buFont typeface="Arial"/>
              <a:buChar char="•"/>
            </a:pPr>
            <a:r>
              <a:rPr lang="en-US" sz="328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Recommendations</a:t>
            </a:r>
          </a:p>
          <a:p>
            <a:pPr algn="l">
              <a:lnSpc>
                <a:spcPts val="4924"/>
              </a:lnSpc>
            </a:pPr>
            <a:r>
              <a:rPr lang="en-US" sz="328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   </a:t>
            </a:r>
            <a:r>
              <a:rPr lang="en-US" sz="328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Offer practical suggestions based on your findings for future </a:t>
            </a:r>
          </a:p>
          <a:p>
            <a:pPr algn="l">
              <a:lnSpc>
                <a:spcPts val="4924"/>
              </a:lnSpc>
            </a:pPr>
            <a:r>
              <a:rPr lang="en-US" sz="328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      research or industry practices.</a:t>
            </a:r>
          </a:p>
          <a:p>
            <a:pPr algn="l">
              <a:lnSpc>
                <a:spcPts val="4924"/>
              </a:lnSpc>
              <a:spcBef>
                <a:spcPct val="0"/>
              </a:spcBef>
            </a:pPr>
            <a:endParaRPr lang="en-US" sz="3282" b="1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228877"/>
            <a:ext cx="16439976" cy="275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989"/>
              </a:lnSpc>
              <a:spcBef>
                <a:spcPct val="0"/>
              </a:spcBef>
            </a:pPr>
            <a:r>
              <a:rPr lang="en-US" sz="6999" b="1" spc="-17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Chapter 5 - Conclusion and Recommendations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18960" y="2857500"/>
            <a:ext cx="7776972" cy="8229600"/>
          </a:xfrm>
          <a:custGeom>
            <a:avLst/>
            <a:gdLst/>
            <a:ahLst/>
            <a:cxnLst/>
            <a:rect l="l" t="t" r="r" b="b"/>
            <a:pathLst>
              <a:path w="7776972" h="8229600">
                <a:moveTo>
                  <a:pt x="0" y="0"/>
                </a:moveTo>
                <a:lnTo>
                  <a:pt x="7776972" y="0"/>
                </a:lnTo>
                <a:lnTo>
                  <a:pt x="77769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1000"/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31480" y="1019175"/>
            <a:ext cx="14825039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400"/>
              </a:lnSpc>
              <a:spcBef>
                <a:spcPct val="0"/>
              </a:spcBef>
            </a:pPr>
            <a:r>
              <a:rPr lang="en-US" sz="12000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REFERENCES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4635500"/>
            <a:ext cx="16230600" cy="101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sz="3500" b="1" spc="-7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Include a list of all sources cited following the appropriate academic style (e.g., APA, IEEE).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975873" y="1813062"/>
            <a:ext cx="6283427" cy="6660876"/>
          </a:xfrm>
          <a:custGeom>
            <a:avLst/>
            <a:gdLst/>
            <a:ahLst/>
            <a:cxnLst/>
            <a:rect l="l" t="t" r="r" b="b"/>
            <a:pathLst>
              <a:path w="6283427" h="6660876">
                <a:moveTo>
                  <a:pt x="0" y="0"/>
                </a:moveTo>
                <a:lnTo>
                  <a:pt x="6283427" y="0"/>
                </a:lnTo>
                <a:lnTo>
                  <a:pt x="6283427" y="6660876"/>
                </a:lnTo>
                <a:lnTo>
                  <a:pt x="0" y="66608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2182726"/>
            <a:ext cx="10207336" cy="5673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1249"/>
              </a:lnSpc>
            </a:pPr>
            <a:r>
              <a:rPr lang="en-US" sz="24999" u="none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334</Words>
  <Application>Microsoft Macintosh PowerPoint</Application>
  <PresentationFormat>Custom</PresentationFormat>
  <Paragraphs>73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Poppins</vt:lpstr>
      <vt:lpstr>Calibri</vt:lpstr>
      <vt:lpstr>Poppins Bold</vt:lpstr>
      <vt:lpstr>Tropika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Pink Minimalist Pastel Gradient 3D Study Habits Report Basic Presentation</dc:title>
  <cp:lastModifiedBy>Maykel Mades</cp:lastModifiedBy>
  <cp:revision>4</cp:revision>
  <dcterms:created xsi:type="dcterms:W3CDTF">2006-08-16T00:00:00Z</dcterms:created>
  <dcterms:modified xsi:type="dcterms:W3CDTF">2024-09-26T00:01:11Z</dcterms:modified>
  <dc:identifier>DAGRzfklH_4</dc:identifier>
</cp:coreProperties>
</file>

<file path=docProps/thumbnail.jpeg>
</file>